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 autoAdjust="0"/>
    <p:restoredTop sz="94660"/>
  </p:normalViewPr>
  <p:slideViewPr>
    <p:cSldViewPr showGuides="1">
      <p:cViewPr>
        <p:scale>
          <a:sx n="100" d="100"/>
          <a:sy n="100" d="100"/>
        </p:scale>
        <p:origin x="-163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D7BF0-3303-4280-AF38-76EC3DC995E1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5188A-6831-4B23-966E-BC4078843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71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103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103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104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104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588C4AA-AF52-4C06-82BD-EB6C059C3B9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51.xml"/><Relationship Id="rId21" Type="http://schemas.openxmlformats.org/officeDocument/2006/relationships/slide" Target="slide22.xml"/><Relationship Id="rId34" Type="http://schemas.openxmlformats.org/officeDocument/2006/relationships/slide" Target="slide42.xml"/><Relationship Id="rId42" Type="http://schemas.openxmlformats.org/officeDocument/2006/relationships/slide" Target="slide56.xml"/><Relationship Id="rId47" Type="http://schemas.openxmlformats.org/officeDocument/2006/relationships/slide" Target="slide62.xml"/><Relationship Id="rId50" Type="http://schemas.openxmlformats.org/officeDocument/2006/relationships/slide" Target="slide65.xml"/><Relationship Id="rId55" Type="http://schemas.openxmlformats.org/officeDocument/2006/relationships/slide" Target="slide72.xml"/><Relationship Id="rId63" Type="http://schemas.openxmlformats.org/officeDocument/2006/relationships/slide" Target="slide82.xml"/><Relationship Id="rId68" Type="http://schemas.openxmlformats.org/officeDocument/2006/relationships/slide" Target="slide94.xml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6" Type="http://schemas.openxmlformats.org/officeDocument/2006/relationships/slide" Target="slide17.xml"/><Relationship Id="rId29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40.xml"/><Relationship Id="rId37" Type="http://schemas.openxmlformats.org/officeDocument/2006/relationships/slide" Target="slide49.xml"/><Relationship Id="rId40" Type="http://schemas.openxmlformats.org/officeDocument/2006/relationships/slide" Target="slide54.xml"/><Relationship Id="rId45" Type="http://schemas.openxmlformats.org/officeDocument/2006/relationships/slide" Target="slide59.xml"/><Relationship Id="rId53" Type="http://schemas.openxmlformats.org/officeDocument/2006/relationships/slide" Target="slide70.xml"/><Relationship Id="rId58" Type="http://schemas.openxmlformats.org/officeDocument/2006/relationships/slide" Target="slide76.xml"/><Relationship Id="rId66" Type="http://schemas.openxmlformats.org/officeDocument/2006/relationships/slide" Target="slide87.xml"/><Relationship Id="rId5" Type="http://schemas.openxmlformats.org/officeDocument/2006/relationships/slide" Target="slide4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36.xml"/><Relationship Id="rId36" Type="http://schemas.openxmlformats.org/officeDocument/2006/relationships/slide" Target="slide44.xml"/><Relationship Id="rId49" Type="http://schemas.openxmlformats.org/officeDocument/2006/relationships/slide" Target="slide64.xml"/><Relationship Id="rId57" Type="http://schemas.openxmlformats.org/officeDocument/2006/relationships/slide" Target="slide75.xml"/><Relationship Id="rId61" Type="http://schemas.openxmlformats.org/officeDocument/2006/relationships/slide" Target="slide7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9.xml"/><Relationship Id="rId44" Type="http://schemas.openxmlformats.org/officeDocument/2006/relationships/slide" Target="slide58.xml"/><Relationship Id="rId52" Type="http://schemas.openxmlformats.org/officeDocument/2006/relationships/slide" Target="slide69.xml"/><Relationship Id="rId60" Type="http://schemas.openxmlformats.org/officeDocument/2006/relationships/slide" Target="slide78.xml"/><Relationship Id="rId65" Type="http://schemas.openxmlformats.org/officeDocument/2006/relationships/slide" Target="slide85.xml"/><Relationship Id="rId4" Type="http://schemas.openxmlformats.org/officeDocument/2006/relationships/slide" Target="slide101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8.xml"/><Relationship Id="rId35" Type="http://schemas.openxmlformats.org/officeDocument/2006/relationships/slide" Target="slide43.xml"/><Relationship Id="rId43" Type="http://schemas.openxmlformats.org/officeDocument/2006/relationships/slide" Target="slide57.xml"/><Relationship Id="rId48" Type="http://schemas.openxmlformats.org/officeDocument/2006/relationships/slide" Target="slide63.xml"/><Relationship Id="rId56" Type="http://schemas.openxmlformats.org/officeDocument/2006/relationships/slide" Target="slide73.xml"/><Relationship Id="rId64" Type="http://schemas.openxmlformats.org/officeDocument/2006/relationships/slide" Target="slide84.xml"/><Relationship Id="rId69" Type="http://schemas.openxmlformats.org/officeDocument/2006/relationships/slide" Target="slide99.xml"/><Relationship Id="rId8" Type="http://schemas.openxmlformats.org/officeDocument/2006/relationships/slide" Target="slide7.xml"/><Relationship Id="rId51" Type="http://schemas.openxmlformats.org/officeDocument/2006/relationships/slide" Target="slide67.xml"/><Relationship Id="rId3" Type="http://schemas.openxmlformats.org/officeDocument/2006/relationships/image" Target="../media/image3.png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41.xml"/><Relationship Id="rId38" Type="http://schemas.openxmlformats.org/officeDocument/2006/relationships/slide" Target="slide50.xml"/><Relationship Id="rId46" Type="http://schemas.openxmlformats.org/officeDocument/2006/relationships/slide" Target="slide61.xml"/><Relationship Id="rId59" Type="http://schemas.openxmlformats.org/officeDocument/2006/relationships/slide" Target="slide77.xml"/><Relationship Id="rId67" Type="http://schemas.openxmlformats.org/officeDocument/2006/relationships/slide" Target="slide88.xml"/><Relationship Id="rId20" Type="http://schemas.openxmlformats.org/officeDocument/2006/relationships/slide" Target="slide21.xml"/><Relationship Id="rId41" Type="http://schemas.openxmlformats.org/officeDocument/2006/relationships/slide" Target="slide55.xml"/><Relationship Id="rId54" Type="http://schemas.openxmlformats.org/officeDocument/2006/relationships/slide" Target="slide71.xml"/><Relationship Id="rId62" Type="http://schemas.openxmlformats.org/officeDocument/2006/relationships/slide" Target="slide80.xml"/><Relationship Id="rId70" Type="http://schemas.openxmlformats.org/officeDocument/2006/relationships/slide" Target="slide10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Апрель 2014 </a:t>
            </a:r>
          </a:p>
          <a:p>
            <a:r>
              <a:rPr lang="ru-RU" smtClean="0">
                <a:solidFill>
                  <a:srgbClr val="E02A8F"/>
                </a:solidFill>
              </a:rPr>
              <a:t>Санкт-Петербург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102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Санкт-Петербург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946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Апреле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1 456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103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7" name="Rectangle 27"/>
          <p:cNvSpPr txBox="1">
            <a:spLocks noChangeArrowheads="1"/>
          </p:cNvSpPr>
          <p:nvPr/>
        </p:nvSpPr>
        <p:spPr bwMode="auto">
          <a:xfrm>
            <a:off x="468313" y="3573016"/>
            <a:ext cx="84899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Контролируемые параметры панели: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Пол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Возраст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Количество человек в семье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Место использования Интернета (дом / работа / дом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&amp;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работа)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Использование смартфонов или планшетов для выхода в Интернет 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104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петербуржцев в возрасте 12-64 зашли на страницы Х хотя бы 1 раз за апрель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Санкт-Петербурга 12-64 года хотя бы один раз за апрель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апреле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2.3% от населения Санкт-Петербурга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 0.5% от населения Санкт-Петербурга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апреле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381000"/>
            <a:ext cx="853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Апреле 2014, Санкт-Петербург,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Bibika.ru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Bibika.ru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Dp.ru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2 583.5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2 339.6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2 035.2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1 274.0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Irr.ru,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smtClean="0">
                <a:solidFill>
                  <a:srgbClr val="292929"/>
                </a:solidFill>
                <a:hlinkClick r:id="rId4" action="ppaction://hlinksldjump"/>
              </a:rPr>
              <a:t>Приложение. Методология и терминология исследования          101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352550"/>
            <a:ext cx="8202612" cy="451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Aif.ru 	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All.biz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Auto.ru 	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Avito.ru 	7­9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Babyblog.ru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Banki.ru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Bibika.ru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Dp.ru 	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Echomsk.ru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Gismeteo.ru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6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),                                                  Youtube.com)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Imhonet.ru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Irr.ru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Itar-tass.com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Ivi.ru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Job.ru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Kinoafisha.info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Kinopoisk.ru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Look At Media (The-village.ru)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5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M24.ru 	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7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 Group 	28­35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Megogo.net 	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Metro (Metronews.ru) 	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Mk.ru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News Media (Rusnovosti.ru,                                                  Lifenews.ru, Izvestia.ru)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Newstube.ru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PDG (Restate.ru, Peterburg2.ru)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4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Planeta-online.tv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6" action="ppaction://hlinksldjump"/>
              </a:rPr>
              <a:t>Rambler&amp;Co</a:t>
            </a: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 	44­48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Relevant Media (Kakprosto.ru) 	49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Rg.ru 	50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9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 	51­53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Sport-express.ru 	54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Sports.ru 	55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Topface.com 	56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Translate.ru 	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Tvc.ru 	58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Tvigle.ru 	59­60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6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 	61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Web Prime Group (Passion.ru) 	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Zoomby.ru 	63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49" action="ppaction://hlinksldjump"/>
              </a:rPr>
              <a:t>АЛП-Медиа</a:t>
            </a: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 	64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0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Vesti.ru,                                                  Sportbox.ru, Russia.tv) 	65­66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51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51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) 	67­68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Axel Springer Russia (Forbes.ru) 	69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53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 Media 	70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it-IT" sz="1000" dirty="0" smtClean="0">
                <a:solidFill>
                  <a:srgbClr val="292929"/>
                </a:solidFill>
                <a:hlinkClick r:id="rId54" action="ppaction://hlinksldjump"/>
              </a:rPr>
              <a:t>ИД Sanoma Independent Media (Vedomosti.ru) 	71</a:t>
            </a:r>
            <a:endParaRPr lang="it-IT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55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55" action="ppaction://hlinksldjump"/>
              </a:rPr>
              <a:t>Kommersant.ru) 	72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56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,                                                  </a:t>
            </a:r>
            <a:r>
              <a:rPr lang="ru-RU" sz="1000" dirty="0" err="1" smtClean="0">
                <a:solidFill>
                  <a:srgbClr val="292929"/>
                </a:solidFill>
                <a:hlinkClick r:id="rId56" action="ppaction://hlinksldjump"/>
              </a:rPr>
              <a:t>Sovsport.ru</a:t>
            </a: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) 	73­74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Woman.ru) 	75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Expert.ru) 	76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Interfax.ru) 	77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Корпорация Гуру 	78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Объединенная редакция </a:t>
            </a: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 (</a:t>
            </a: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) 	79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tv.ru) 	80­81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3" action="ppaction://hlinksldjump"/>
              </a:rPr>
              <a:t>РБК 	82­83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Ria.ru,                                                  Inosmi.ru) 	84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65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 	85­86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6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66" action="ppaction://hlinksldjump"/>
              </a:rPr>
              <a:t> 	87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7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 	88­92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8" action="ppaction://hlinksldjump"/>
              </a:rPr>
              <a:t>Mediatoday</a:t>
            </a:r>
            <a:r>
              <a:rPr lang="en-US" sz="1000" dirty="0" smtClean="0">
                <a:solidFill>
                  <a:srgbClr val="292929"/>
                </a:solidFill>
                <a:hlinkClick r:id="rId68" action="ppaction://hlinksldjump"/>
              </a:rPr>
              <a:t> 	94­98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9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69" action="ppaction://hlinksldjump"/>
              </a:rPr>
              <a:t> 	99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0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70" action="ppaction://hlinksldjump"/>
              </a:rPr>
              <a:t> 	100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Ivi не включены в расчёт аудитории Ivi.ru.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Kinoafisha.info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Kinoafisha.info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Kinopoisk не включены в расчёт аудитории Kinopoisk.ru.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The-village.ru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2 602.1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2 563.5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2 147.2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2 069.4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1 278.9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1 202.7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В аудиторию холдинга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Group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(30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проектов),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52814"/>
                <a:gridCol w="1221085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2 563.5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1 931.4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1 888.2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1 437.8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1 004.0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2 069.4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1 202.7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Апрель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316229"/>
                <a:gridCol w="1210949"/>
                <a:gridCol w="1210949"/>
                <a:gridCol w="1210949"/>
                <a:gridCol w="121094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316229"/>
                <a:gridCol w="121094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Mail.ru не включены в расчет аудитории раздела Видео проекта Мой мир.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Megogo не включены в расчёт аудитории Megogo.net.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Metro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Metronews.ru, Modmod.ru.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Newstube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PDG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3320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 издательство PDG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Peterburg2.ru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78343"/>
            <a:ext cx="7698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PDG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110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km.ru, Allnw.ru, Peterburg2.ru, Restate.ru, TourOut.ru, Vchera.com,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Neva.today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Planeta-online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Planeta-online.tv.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Rambler&amp;Co
(21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1 802.3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1 074.0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1 144.3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6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7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548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Autorambler.ru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760711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с логином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1 074.0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1 025.9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Relevant Media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2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Relevant Media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Kakprosto.ru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Relevant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Justlady.ru, Kakprosto.ru, Pinme.ru.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All.biz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Rutube // Партнёры не включены в расчёт аудитории Роликов Rutube.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*** Ролики Rutube и Ролики Rutube // Партнёры не включены в расчёт аудитории Rutube.ru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Sport-express.ru,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Tvigle не включены в расчёт аудитории Tvigle.ru.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Passion.ru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Zoomby не включены в расчёт аудитории Zoomby.ru.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АЛП-Медиа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АЛП-Медиа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АЛП-Медиа входят проекты: 7ya.ru, Materinstvo.ru, Solnet.ee.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Filmpro.ru, Gmbox.ru, Russia.tv, Sportbox.ru, Vesti.ru, Vestifinance.ru, Strana.ru.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Vesti не включены в расчёт аудитории Vesti.ru.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Tvrain.ru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Прямой эфир Tvrain и Ролики Tvrain не включёны в расчёт аудитории Tvrain.ru.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Axel Springer Russia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Forbes.ru, Geo.ru, Finanz.ru.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1 309.7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573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Gurman.ru, Sobaka.ru, Timeout.ru, Videoguide.ru, Woman.ru.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Interfax.ru, Finmarket.ru, Interfax-russia.ru.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2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338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Newsru.com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Inopressa.ru, Newsmsk.ru, Newsru.com, Superstyle.ru, Zagolovki.ru.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206679"/>
                <a:gridCol w="1311588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7005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(13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1 144.3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Проекты Ролики Smotri, Loveplanet // Партнеры сайта не включены в расчет аудитории холдинга РБК.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Inosmi.ru, Ria.ru, Riarealty.ru, Rsport.ru, Inmsk.ru, Mn.ru, 1prime.ru.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Videomore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(30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2 689.6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2 366.9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1 793.2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1 516.5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1 525.0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1 324.3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1 250.8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1 172.8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1 140.6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Животные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Апрель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311588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1 108.6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Mediatoday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рекламные сети: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VideoClick, Videoroll, VideoInteractive, Otclick.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Videoroll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Videoroll,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Апрель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2 309.8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23</TotalTime>
  <Words>12202</Words>
  <Application>Microsoft Office PowerPoint</Application>
  <PresentationFormat>Экран (4:3)</PresentationFormat>
  <Paragraphs>4241</Paragraphs>
  <Slides>106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106</vt:i4>
      </vt:variant>
    </vt:vector>
  </HeadingPairs>
  <TitlesOfParts>
    <vt:vector size="107" baseType="lpstr">
      <vt:lpstr>Web Index Report Theme</vt:lpstr>
      <vt:lpstr>TNS Web Index: Аудитория интернет-проектов</vt:lpstr>
      <vt:lpstr>Презентация PowerPoint</vt:lpstr>
      <vt:lpstr>Аудитория интернет-проектов  Апрель 2014 </vt:lpstr>
      <vt:lpstr>Аудитория Aif.ru Апрель 2014, Санкт-Петербург, 12-64 лет</vt:lpstr>
      <vt:lpstr>Аудитория All.biz Апрель 2014, Санкт-Петербург, 12-64 лет</vt:lpstr>
      <vt:lpstr>Аудитория Auto.ru Апрель 2014, Санкт-Петербург, 12-64 лет</vt:lpstr>
      <vt:lpstr>Аудитория Avito.ru Апрель 2014, Санкт-Петербург, 12-64 лет</vt:lpstr>
      <vt:lpstr>Аудитория Avito.ru Апрель 2014, Санкт-Петербург, 12-64 лет</vt:lpstr>
      <vt:lpstr>Аудитория Avito.ru Апрель 2014, Санкт-Петербург, 12-64 лет</vt:lpstr>
      <vt:lpstr>Аудитория Baby.ru Апрель 2014, Санкт-Петербург, 12-64 лет</vt:lpstr>
      <vt:lpstr>Аудитория Babyblog.ru Апрель 2014, Санкт-Петербург, 12-64 лет</vt:lpstr>
      <vt:lpstr>Аудитория Banki.ru Апрель 2014, Санкт-Петербург, 12-64 лет</vt:lpstr>
      <vt:lpstr>Аудитория Bibika.ru Апрель 2014, Санкт-Петербург, 12-64 лет</vt:lpstr>
      <vt:lpstr>Аудитория Dp.ru Апрель 2014, Санкт-Петербург, 12-64 лет</vt:lpstr>
      <vt:lpstr>Аудитория Echomsk.ru Апрель 2014, Санкт-Петербург, 12-64 лет</vt:lpstr>
      <vt:lpstr>Аудитория Gismeteo.ru Апрель 2014, Санкт-Петербург, 12-64 лет</vt:lpstr>
      <vt:lpstr>Аудитория Google Sites** Апрель 2014, Санкт-Петербург, 12-64 лет</vt:lpstr>
      <vt:lpstr>Аудитория Imhonet.ru Апрель 2014, Санкт-Петербург, 12-64 лет</vt:lpstr>
      <vt:lpstr>Аудитория Irr.ru Апрель 2014, Санкт-Петербург, 12-64 лет</vt:lpstr>
      <vt:lpstr>Аудитория Itar-tass.com Апрель 2014, Санкт-Петербург, 12-64 лет</vt:lpstr>
      <vt:lpstr>Аудитория Ivi.ru Апрель 2014, Санкт-Петербург, 12-64 лет</vt:lpstr>
      <vt:lpstr>Аудитория Job.ru Апрель 2014, Санкт-Петербург, 12-64 лет</vt:lpstr>
      <vt:lpstr>Аудитория Kinoafisha.info Апрель 2014, Санкт-Петербург, 12-64 лет</vt:lpstr>
      <vt:lpstr>Аудитория Kinopoisk.ru Апрель 2014, Санкт-Петербург, 12-64 лет</vt:lpstr>
      <vt:lpstr>Аудитория Look At Media Апрель 2014, Санкт-Петербург, 12-64 лет</vt:lpstr>
      <vt:lpstr>Аудитория Lostfilm Апрель 2014, Санкт-Петербург, 12-64 лет</vt:lpstr>
      <vt:lpstr>Аудитория M24.ru Апрель 2014, Санкт-Петербург, 12-64 лет</vt:lpstr>
      <vt:lpstr>Аудитория холдинга Mail.Ru Group Апрель 2014, Санкт-Петербург, 12-64 лет</vt:lpstr>
      <vt:lpstr>Аудитория Mail.ru Апрель 2014, Санкт-Петербург, 12-64 лет</vt:lpstr>
      <vt:lpstr>Аудитория Mail.ru Апрель 2014, Санкт-Петербург, 12-64 лет</vt:lpstr>
      <vt:lpstr>Аудитория Mail.ru Апрель 2014, Санкт-Петербург, 12-64 лет</vt:lpstr>
      <vt:lpstr>Аудитория Mail.ru Апрель 2014, Санкт-Петербург, 12-64 лет</vt:lpstr>
      <vt:lpstr>Аудитория Mail.ru Апрель 2014, Санкт-Петербург, 12-64 лет</vt:lpstr>
      <vt:lpstr>Аудитория проекта Мой мир портала Mail.ru Апрель 2014, Санкт-Петербург, 12-64 лет</vt:lpstr>
      <vt:lpstr>Аудитория Odnoklassniki.ru Апрель 2014, Санкт-Петербург, 12-64 лет</vt:lpstr>
      <vt:lpstr>Аудитория Megogo.net Апрель 2014, Санкт-Петербург, 12-64 лет</vt:lpstr>
      <vt:lpstr>Аудитория Metro Апрель 2014, Санкт-Петербург, 12-64 лет</vt:lpstr>
      <vt:lpstr>Аудитория Mk.ru Апрель 2014, Санкт-Петербург, 12-64 лет</vt:lpstr>
      <vt:lpstr>Аудитория News Media Апрель 2014, Санкт-Петербург, 12-64 лет</vt:lpstr>
      <vt:lpstr>Аудитория Newstube Апрель 2014, Санкт-Петербург, 12-64 лет</vt:lpstr>
      <vt:lpstr>Аудитория проектов PDG Апрель 2014, Санкт-Петербург, 12-64 лет</vt:lpstr>
      <vt:lpstr>Аудитория Pladform Апрель 2014, Санкт-Петербург, 12-64 лет</vt:lpstr>
      <vt:lpstr>Аудитория Planeta-online.tv Апрель 2014, Санкт-Петербург, 12-64 лет</vt:lpstr>
      <vt:lpstr>Аудитория холдинга Rambler&amp;Co Апрель 2014, Санкт-Петербург, 12-64 лет</vt:lpstr>
      <vt:lpstr>Аудитория холдинга Rambler&amp;Co Апрель 2014, Санкт-Петербург, 12-64 лет</vt:lpstr>
      <vt:lpstr>Аудитория проектов Rambler Апрель 2014, Санкт-Петербург, 12-64 лет</vt:lpstr>
      <vt:lpstr>Аудитория LiveJournal.com Апрель 2014, Санкт-Петербург, 12-64 лет</vt:lpstr>
      <vt:lpstr>Аудитория Lenta.ru Апрель 2014, Санкт-Петербург, 12-64 лет</vt:lpstr>
      <vt:lpstr>Аудитория Relevant Media Апрель 2014, Санкт-Петербург, 12-64 лет</vt:lpstr>
      <vt:lpstr>Аудитория Rg.ru Апрель 2014, Санкт-Петербург, 12-64 лет</vt:lpstr>
      <vt:lpstr>Аудитория Rutube Апрель 2014, Санкт-Петербург, 12-64 лет</vt:lpstr>
      <vt:lpstr>Аудитория Роликов Rutube Апрель 2014, Санкт-Петербург, 12-64 лет</vt:lpstr>
      <vt:lpstr>Аудитория Роликов Rutube Апрель 2014, Санкт-Петербург, 12-64 лет</vt:lpstr>
      <vt:lpstr>Аудитория Sport-express.ru Апрель 2014, Санкт-Петербург, 12-64 лет</vt:lpstr>
      <vt:lpstr>Аудитория Sports.ru Апрель 2014, Санкт-Петербург, 12-64 лет</vt:lpstr>
      <vt:lpstr>Аудитория Topface.com Апрель 2014, Санкт-Петербург, 12-64 лет</vt:lpstr>
      <vt:lpstr>Аудитория Translate.ru Апрель 2014, Санкт-Петербург, 12-64 лет</vt:lpstr>
      <vt:lpstr>Аудитория Tvc.ru Апрель 2014, Санкт-Петербург, 12-64 лет</vt:lpstr>
      <vt:lpstr>Аудитория Tvigle.ru Апрель 2014, Санкт-Петербург, 12-64 лет</vt:lpstr>
      <vt:lpstr>Аудитория Роликов Tvigle Апрель 2014, Санкт-Петербург, 12-64 лет</vt:lpstr>
      <vt:lpstr>Аудитория Wamba Апрель 2014, Санкт-Петербург, 12-64 лет</vt:lpstr>
      <vt:lpstr>Аудитория Web Prime Group Апрель 2014, Санкт-Петербург, 12-64 лет</vt:lpstr>
      <vt:lpstr>Аудитория Zoomby.ru Апрель 2014, Санкт-Петербург, 12-64 лет</vt:lpstr>
      <vt:lpstr>Аудитория АЛП-Медиа Апрель 2014, Санкт-Петербург, 12-64 лет</vt:lpstr>
      <vt:lpstr>Аудитория ВГТРК Апрель 2014, Санкт-Петербург, 12-64 лет</vt:lpstr>
      <vt:lpstr>Аудитория Vesti.ru Апрель 2014, Санкт-Петербург, 12-64 лет</vt:lpstr>
      <vt:lpstr>Аудитория холдинга
Дождь, Слон и Большой город Апрель 2014, Санкт-Петербург, 12-64 лет</vt:lpstr>
      <vt:lpstr>Аудитория Tvrain.ru Апрель 2014, Санкт-Петербург, 12-64 лет</vt:lpstr>
      <vt:lpstr>Аудитория ИД Axel Springer Russia Апрель 2014, Санкт-Петербург, 12-64 лет</vt:lpstr>
      <vt:lpstr>Аудитория ИД Hearst Shkulev Media Апрель 2014, Санкт-Петербург, 12-64 лет</vt:lpstr>
      <vt:lpstr>Аудитория проектов ИД Sanoma Independent Media Апрель 2014, Санкт-Петербург, 12-64 лет</vt:lpstr>
      <vt:lpstr>Аудитория ИД КоммерсантЪ Апрель 2014, Санкт-Петербург, 12-64 лет</vt:lpstr>
      <vt:lpstr>Аудитория проектов ИД Комсомольская Правда Апрель 2014, Санкт-Петербург, 12-64 лет</vt:lpstr>
      <vt:lpstr>Аудитория Kp.ru Апрель 2014, Санкт-Петербург, 12-64 лет</vt:lpstr>
      <vt:lpstr>Аудитория ИД "ТОП-50" Апрель 2014, Санкт-Петербург, 12-64 лет</vt:lpstr>
      <vt:lpstr>Аудитория ИД Эксперт Апрель 2014, Санкт-Петербург, 12-64 лет</vt:lpstr>
      <vt:lpstr>Аудитория Интерфакс Апрель 2014, Санкт-Петербург, 12-64 лет</vt:lpstr>
      <vt:lpstr>Аудитория проектов Корпорации Гуру Апрель 2014, Санкт-Петербург, 12-64 лет</vt:lpstr>
      <vt:lpstr>Аудитория проектов объединенной
редакции Newsru.com Апрель 2014, Санкт-Петербург, 12-64 лет</vt:lpstr>
      <vt:lpstr>Аудитория холдинга Первый канал Апрель 2014, Санкт-Петербург, 12-64 лет</vt:lpstr>
      <vt:lpstr>Аудитория 1tv.ru Апрель 2014, Санкт-Петербург, 12-64 лет</vt:lpstr>
      <vt:lpstr>Аудитория проектов холдинга РБК Апрель 2014, Санкт-Петербург, 12-64 лет</vt:lpstr>
      <vt:lpstr>Аудитория Rbc.ru холдинга РБК Апрель 2014, Санкт-Петербург, 12-64 лет</vt:lpstr>
      <vt:lpstr>Аудитория РИА Новости Апрель 2014, Санкт-Петербург, 12-64 лет</vt:lpstr>
      <vt:lpstr>Аудитория проектов СТС Медиа Апрель 2014, Санкт-Петербург, 12-64 лет</vt:lpstr>
      <vt:lpstr>Аудитория Videomore Апрель 2014, Санкт-Петербург, 12-64 лет</vt:lpstr>
      <vt:lpstr>Аудитория проектов ТНТ-Телесеть Апрель 2014, Санкт-Петербург, 12-64 лет</vt:lpstr>
      <vt:lpstr>Аудитория проектов Яндекса Апрель 2014, Санкт-Петербург, 12-64 лет</vt:lpstr>
      <vt:lpstr>Аудитория проектов Яндекса Апрель 2014, Санкт-Петербург, 12-64 лет</vt:lpstr>
      <vt:lpstr>Аудитория проектов Яндекса Апрель 2014, Санкт-Петербург, 12-64 лет</vt:lpstr>
      <vt:lpstr>Аудитория проектов Яндекса Апрель 2014, Санкт-Петербург, 12-64 лет</vt:lpstr>
      <vt:lpstr>Аудитория проектов Яндекса Апрель 2014, Санкт-Петербург, 12-64 лет</vt:lpstr>
      <vt:lpstr>Аудитория рекламных сетей 
Апрель 2014</vt:lpstr>
      <vt:lpstr>Аудитория Mediatoday Апрель 2014, Санкт-Петербург, 12-64 лет</vt:lpstr>
      <vt:lpstr>Аудитория VideoClick Апрель 2014, Санкт-Петербург, 12-64 лет</vt:lpstr>
      <vt:lpstr>Аудитория VideoInteractive Апрель 2014, Санкт-Петербург, 12-64 лет</vt:lpstr>
      <vt:lpstr>Аудитория Otclick Апрель 2014, Санкт-Петербург, 12-64 лет</vt:lpstr>
      <vt:lpstr>Аудитория Videoroll Апрель 2014, Санкт-Петербург, 12-64 лет</vt:lpstr>
      <vt:lpstr>Аудитория Soloway Апрель 2014, Санкт-Петербург, 12-64 лет</vt:lpstr>
      <vt:lpstr>Аудитория Vitpc Апрель 2014, Санкт-Петербург, 12-64 лет</vt:lpstr>
      <vt:lpstr>Описание исследования</vt:lpstr>
      <vt:lpstr>TNS Web Index:  Общая структура проекта</vt:lpstr>
      <vt:lpstr>On-line панель:  Основные параметры. Санкт-Петербург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Olga.Timonina</cp:lastModifiedBy>
  <cp:revision>16</cp:revision>
  <dcterms:created xsi:type="dcterms:W3CDTF">2014-05-21T11:14:23Z</dcterms:created>
  <dcterms:modified xsi:type="dcterms:W3CDTF">2014-05-21T15:08:44Z</dcterms:modified>
</cp:coreProperties>
</file>